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9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1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5698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200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45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627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210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5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0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17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18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72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79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7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1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6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505B-7076-4810-8747-86E248B3502A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36ACA4-8ADC-46FD-B006-08130D88D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1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ettings?tab=account&amp;section=username" TargetMode="External"/><Relationship Id="rId2" Type="http://schemas.openxmlformats.org/officeDocument/2006/relationships/hyperlink" Target="mailto:fep.lagrasse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agrasse.fr/" TargetMode="External"/><Relationship Id="rId4" Type="http://schemas.openxmlformats.org/officeDocument/2006/relationships/hyperlink" Target="http://www.facebook.com/fep.lagras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B296B6E-FD18-425D-89A0-176574203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95847"/>
              </p:ext>
            </p:extLst>
          </p:nvPr>
        </p:nvGraphicFramePr>
        <p:xfrm>
          <a:off x="459042" y="3826707"/>
          <a:ext cx="4819650" cy="1282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771">
                  <a:extLst>
                    <a:ext uri="{9D8B030D-6E8A-4147-A177-3AD203B41FA5}">
                      <a16:colId xmlns:a16="http://schemas.microsoft.com/office/drawing/2014/main" val="1504957534"/>
                    </a:ext>
                  </a:extLst>
                </a:gridCol>
                <a:gridCol w="2476879">
                  <a:extLst>
                    <a:ext uri="{9D8B030D-6E8A-4147-A177-3AD203B41FA5}">
                      <a16:colId xmlns:a16="http://schemas.microsoft.com/office/drawing/2014/main" val="760672058"/>
                    </a:ext>
                  </a:extLst>
                </a:gridCol>
              </a:tblGrid>
              <a:tr h="282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QF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Prix à l’heure (€)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709210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 à 500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0.60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20886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501 à 700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0.72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416977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701 à 900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0.84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203320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901 à 1200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0.96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333053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1200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1.20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72427655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EDD9050-1CEC-470D-A25A-7091F466A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21355"/>
              </p:ext>
            </p:extLst>
          </p:nvPr>
        </p:nvGraphicFramePr>
        <p:xfrm>
          <a:off x="292332" y="780021"/>
          <a:ext cx="4819649" cy="1373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8727">
                  <a:extLst>
                    <a:ext uri="{9D8B030D-6E8A-4147-A177-3AD203B41FA5}">
                      <a16:colId xmlns:a16="http://schemas.microsoft.com/office/drawing/2014/main" val="1494136351"/>
                    </a:ext>
                  </a:extLst>
                </a:gridCol>
                <a:gridCol w="1440172">
                  <a:extLst>
                    <a:ext uri="{9D8B030D-6E8A-4147-A177-3AD203B41FA5}">
                      <a16:colId xmlns:a16="http://schemas.microsoft.com/office/drawing/2014/main" val="1863982730"/>
                    </a:ext>
                  </a:extLst>
                </a:gridCol>
                <a:gridCol w="1620750">
                  <a:extLst>
                    <a:ext uri="{9D8B030D-6E8A-4147-A177-3AD203B41FA5}">
                      <a16:colId xmlns:a16="http://schemas.microsoft.com/office/drawing/2014/main" val="1042344901"/>
                    </a:ext>
                  </a:extLst>
                </a:gridCol>
              </a:tblGrid>
              <a:tr h="26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QF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Prix à la séquence (€)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Prix à l’heure (€)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37551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 à 500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0,50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0.34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429447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501 à 700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0,59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0.40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622718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701 à 900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0,69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0.46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314759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901 à 1200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0,78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0.52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671485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1200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0,98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0.66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8299815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CFF039F6-243B-4EE8-99A5-0F7ADD12675A}"/>
              </a:ext>
            </a:extLst>
          </p:cNvPr>
          <p:cNvSpPr txBox="1"/>
          <p:nvPr/>
        </p:nvSpPr>
        <p:spPr>
          <a:xfrm>
            <a:off x="459042" y="3175005"/>
            <a:ext cx="4628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R CENA" panose="02000000000000000000" pitchFamily="2" charset="0"/>
              </a:rPr>
              <a:t>TARIFICATION EXTRASCOLAIRE </a:t>
            </a:r>
            <a:r>
              <a:rPr lang="fr-FR" dirty="0" smtClean="0">
                <a:latin typeface="AR CENA" panose="02000000000000000000" pitchFamily="2" charset="0"/>
              </a:rPr>
              <a:t>2019-2020 : vacances</a:t>
            </a:r>
          </a:p>
          <a:p>
            <a:r>
              <a:rPr lang="fr-FR" dirty="0" smtClean="0">
                <a:latin typeface="AR CENA" panose="02000000000000000000" pitchFamily="2" charset="0"/>
              </a:rPr>
              <a:t>TARIFICATION PERISCOLAIRE 2019-2020 : mercredi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DA55B8-F605-4D76-BFBE-A0B9304D5675}"/>
              </a:ext>
            </a:extLst>
          </p:cNvPr>
          <p:cNvSpPr txBox="1"/>
          <p:nvPr/>
        </p:nvSpPr>
        <p:spPr>
          <a:xfrm>
            <a:off x="580422" y="86513"/>
            <a:ext cx="4243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AR CENA" panose="02000000000000000000" pitchFamily="2" charset="0"/>
              </a:rPr>
              <a:t>TARIFICATION PERISCOLAIRE </a:t>
            </a:r>
            <a:r>
              <a:rPr lang="fr-FR" dirty="0" smtClean="0">
                <a:latin typeface="AR CENA" panose="02000000000000000000" pitchFamily="2" charset="0"/>
              </a:rPr>
              <a:t>2019-2020</a:t>
            </a:r>
          </a:p>
          <a:p>
            <a:pPr algn="ctr"/>
            <a:r>
              <a:rPr lang="fr-FR" dirty="0" smtClean="0">
                <a:latin typeface="AR CENA" panose="02000000000000000000" pitchFamily="2" charset="0"/>
              </a:rPr>
              <a:t>Lundi, Mardi, Jeudi, Vendredi : Matin, Midi et Soir</a:t>
            </a:r>
            <a:endParaRPr lang="fr-FR" dirty="0">
              <a:latin typeface="AR CENA" panose="020000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CAB26DC-90C4-4A3A-A070-C29458271A91}"/>
              </a:ext>
            </a:extLst>
          </p:cNvPr>
          <p:cNvSpPr txBox="1"/>
          <p:nvPr/>
        </p:nvSpPr>
        <p:spPr>
          <a:xfrm>
            <a:off x="268056" y="2443703"/>
            <a:ext cx="4819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 CENA" panose="02000000000000000000" pitchFamily="2" charset="0"/>
              </a:rPr>
              <a:t>Facturation le </a:t>
            </a:r>
            <a:r>
              <a:rPr lang="fr-FR" sz="1400" dirty="0">
                <a:latin typeface="AR CENA" panose="02000000000000000000" pitchFamily="2" charset="0"/>
              </a:rPr>
              <a:t>mois </a:t>
            </a:r>
            <a:r>
              <a:rPr lang="fr-FR" sz="1400" dirty="0" smtClean="0">
                <a:latin typeface="AR CENA" panose="02000000000000000000" pitchFamily="2" charset="0"/>
              </a:rPr>
              <a:t>suivant</a:t>
            </a:r>
            <a:endParaRPr lang="fr-FR" sz="1400" dirty="0">
              <a:latin typeface="AR CENA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F8EAEBE-5F72-4182-BAA6-35232115D426}"/>
              </a:ext>
            </a:extLst>
          </p:cNvPr>
          <p:cNvSpPr txBox="1"/>
          <p:nvPr/>
        </p:nvSpPr>
        <p:spPr>
          <a:xfrm>
            <a:off x="404602" y="5309105"/>
            <a:ext cx="1856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R CENA" panose="02000000000000000000" pitchFamily="2" charset="0"/>
              </a:rPr>
              <a:t>Facturation le </a:t>
            </a:r>
            <a:r>
              <a:rPr lang="fr-FR" sz="1400" dirty="0">
                <a:latin typeface="AR CENA" panose="02000000000000000000" pitchFamily="2" charset="0"/>
              </a:rPr>
              <a:t>mois suivant</a:t>
            </a:r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5006B6-A19B-4F88-9D40-66A9DB893052}"/>
              </a:ext>
            </a:extLst>
          </p:cNvPr>
          <p:cNvSpPr txBox="1"/>
          <p:nvPr/>
        </p:nvSpPr>
        <p:spPr>
          <a:xfrm>
            <a:off x="6400800" y="732844"/>
            <a:ext cx="5478307" cy="56630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 CENA" panose="02000000000000000000" pitchFamily="2" charset="0"/>
              </a:rPr>
              <a:t>Les accueils de loisirs du Val </a:t>
            </a:r>
            <a:r>
              <a:rPr lang="fr-FR" sz="2800" dirty="0" smtClean="0">
                <a:latin typeface="AR CENA" panose="02000000000000000000" pitchFamily="2" charset="0"/>
              </a:rPr>
              <a:t>d’</a:t>
            </a:r>
            <a:r>
              <a:rPr lang="fr-FR" sz="2800" dirty="0" err="1" smtClean="0">
                <a:latin typeface="AR CENA" panose="02000000000000000000" pitchFamily="2" charset="0"/>
              </a:rPr>
              <a:t>Orbieu</a:t>
            </a:r>
            <a:endParaRPr lang="fr-FR" dirty="0">
              <a:latin typeface="AR CENA" panose="02000000000000000000" pitchFamily="2" charset="0"/>
            </a:endParaRPr>
          </a:p>
          <a:p>
            <a:pPr algn="ctr"/>
            <a:r>
              <a:rPr lang="fr-FR" sz="2400" dirty="0">
                <a:latin typeface="AR CENA" panose="02000000000000000000" pitchFamily="2" charset="0"/>
              </a:rPr>
              <a:t>Pour constituer mon dossier</a:t>
            </a:r>
          </a:p>
          <a:p>
            <a:pPr algn="ctr"/>
            <a:endParaRPr lang="fr-FR" u="sng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AR CENA" panose="02000000000000000000" pitchFamily="2" charset="0"/>
              </a:rPr>
              <a:t>Fiche sanitaire de liaison </a:t>
            </a:r>
            <a:r>
              <a:rPr lang="fr-FR" dirty="0" smtClean="0">
                <a:latin typeface="AR CENA" panose="02000000000000000000" pitchFamily="2" charset="0"/>
              </a:rPr>
              <a:t>(document fourni)</a:t>
            </a:r>
            <a:endParaRPr lang="fr-FR" dirty="0">
              <a:latin typeface="AR CENA" panose="02000000000000000000" pitchFamily="2" charset="0"/>
            </a:endParaRPr>
          </a:p>
          <a:p>
            <a:endParaRPr lang="fr-FR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AR CENA" panose="02000000000000000000" pitchFamily="2" charset="0"/>
              </a:rPr>
              <a:t>Certificat médical </a:t>
            </a:r>
            <a:r>
              <a:rPr lang="fr-FR" dirty="0" smtClean="0">
                <a:latin typeface="AR CENA" panose="02000000000000000000" pitchFamily="2" charset="0"/>
              </a:rPr>
              <a:t>(document fourni)</a:t>
            </a:r>
            <a:endParaRPr lang="fr-FR" dirty="0">
              <a:latin typeface="AR CENA" panose="02000000000000000000" pitchFamily="2" charset="0"/>
            </a:endParaRPr>
          </a:p>
          <a:p>
            <a:r>
              <a:rPr lang="fr-FR" sz="1200" dirty="0" smtClean="0">
                <a:latin typeface="AR CENA" panose="02000000000000000000" pitchFamily="2" charset="0"/>
              </a:rPr>
              <a:t>Si vous l’avez fourni pour l’année 2018-2019, il est valable cette année en 2019-2020</a:t>
            </a:r>
          </a:p>
          <a:p>
            <a:endParaRPr lang="fr-FR" sz="1400" dirty="0" smtClean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latin typeface="AR CENA" panose="02000000000000000000" pitchFamily="2" charset="0"/>
              </a:rPr>
              <a:t>Attestation d’assurances 2019-2020</a:t>
            </a:r>
          </a:p>
          <a:p>
            <a:endParaRPr lang="fr-FR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AR CENA" panose="02000000000000000000" pitchFamily="2" charset="0"/>
              </a:rPr>
              <a:t>N° Allocataire CAF ou MSA + attestation Quotient </a:t>
            </a:r>
            <a:r>
              <a:rPr lang="fr-FR" dirty="0" smtClean="0">
                <a:latin typeface="AR CENA" panose="02000000000000000000" pitchFamily="2" charset="0"/>
              </a:rPr>
              <a:t>familial ou autres documents justifiant de vos revenus (avis d’imposition)</a:t>
            </a:r>
          </a:p>
          <a:p>
            <a:endParaRPr lang="fr-FR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AR CENA" panose="02000000000000000000" pitchFamily="2" charset="0"/>
              </a:rPr>
              <a:t>Feuille du règlement </a:t>
            </a:r>
            <a:r>
              <a:rPr lang="fr-FR" dirty="0" smtClean="0">
                <a:latin typeface="AR CENA" panose="02000000000000000000" pitchFamily="2" charset="0"/>
              </a:rPr>
              <a:t>de fonctionnement signée</a:t>
            </a:r>
          </a:p>
          <a:p>
            <a:pPr marL="285750" indent="-285750">
              <a:buFontTx/>
              <a:buChar char="-"/>
            </a:pPr>
            <a:endParaRPr lang="fr-FR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latin typeface="AR CENA" panose="02000000000000000000" pitchFamily="2" charset="0"/>
              </a:rPr>
              <a:t>Chèque de </a:t>
            </a:r>
            <a:r>
              <a:rPr lang="fr-FR" dirty="0">
                <a:latin typeface="AR CENA" panose="02000000000000000000" pitchFamily="2" charset="0"/>
              </a:rPr>
              <a:t>10 </a:t>
            </a:r>
            <a:r>
              <a:rPr lang="fr-FR" dirty="0" smtClean="0">
                <a:latin typeface="AR CENA" panose="02000000000000000000" pitchFamily="2" charset="0"/>
              </a:rPr>
              <a:t>€ pour l’adhésion au Foyer Education Populaire</a:t>
            </a:r>
          </a:p>
          <a:p>
            <a:r>
              <a:rPr lang="fr-FR" sz="1200" dirty="0" smtClean="0">
                <a:latin typeface="AR CENA" panose="02000000000000000000" pitchFamily="2" charset="0"/>
              </a:rPr>
              <a:t>Notre association est affiliée à la Ligue de l’enseignement</a:t>
            </a:r>
          </a:p>
          <a:p>
            <a:endParaRPr lang="fr-FR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AR CENA" panose="02000000000000000000" pitchFamily="2" charset="0"/>
              </a:rPr>
              <a:t>Jugement de divorce précisant les conditions de la </a:t>
            </a:r>
          </a:p>
          <a:p>
            <a:r>
              <a:rPr lang="fr-FR" dirty="0">
                <a:latin typeface="AR CENA" panose="02000000000000000000" pitchFamily="2" charset="0"/>
              </a:rPr>
              <a:t>     </a:t>
            </a:r>
            <a:r>
              <a:rPr lang="fr-FR" dirty="0" smtClean="0">
                <a:latin typeface="AR CENA" panose="02000000000000000000" pitchFamily="2" charset="0"/>
              </a:rPr>
              <a:t>garde</a:t>
            </a:r>
            <a:endParaRPr lang="fr-FR" dirty="0">
              <a:latin typeface="AR CENA" panose="020000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6C40A43-5737-4137-A618-18DEBFAB2460}"/>
              </a:ext>
            </a:extLst>
          </p:cNvPr>
          <p:cNvSpPr txBox="1"/>
          <p:nvPr/>
        </p:nvSpPr>
        <p:spPr>
          <a:xfrm>
            <a:off x="491299" y="6317405"/>
            <a:ext cx="5448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 CENA" panose="02000000000000000000" pitchFamily="2" charset="0"/>
              </a:rPr>
              <a:t>Nous acceptons les paiements par </a:t>
            </a:r>
            <a:r>
              <a:rPr lang="fr-FR" sz="1400" dirty="0" smtClean="0">
                <a:latin typeface="AR CENA" panose="02000000000000000000" pitchFamily="2" charset="0"/>
              </a:rPr>
              <a:t>chèque, </a:t>
            </a:r>
            <a:r>
              <a:rPr lang="fr-FR" sz="1400" dirty="0">
                <a:latin typeface="AR CENA" panose="02000000000000000000" pitchFamily="2" charset="0"/>
              </a:rPr>
              <a:t>espèces et </a:t>
            </a:r>
            <a:r>
              <a:rPr lang="fr-FR" sz="1400" dirty="0" smtClean="0">
                <a:latin typeface="AR CENA" panose="02000000000000000000" pitchFamily="2" charset="0"/>
              </a:rPr>
              <a:t>virement et les tickets CESU</a:t>
            </a:r>
            <a:endParaRPr lang="fr-FR" sz="1400" dirty="0">
              <a:latin typeface="AR CENA" panose="02000000000000000000" pitchFamily="2" charset="0"/>
            </a:endParaRPr>
          </a:p>
        </p:txBody>
      </p:sp>
      <p:pic>
        <p:nvPicPr>
          <p:cNvPr id="3" name="Image 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3891AF9-583E-4A61-983B-F0CF02ED4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327" y="71738"/>
            <a:ext cx="705324" cy="58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5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ECCC929-7413-473A-B95C-E167D8335765}"/>
              </a:ext>
            </a:extLst>
          </p:cNvPr>
          <p:cNvSpPr txBox="1"/>
          <p:nvPr/>
        </p:nvSpPr>
        <p:spPr>
          <a:xfrm>
            <a:off x="6352248" y="92334"/>
            <a:ext cx="5672515" cy="6247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>
                <a:latin typeface="AR CENA" panose="02000000000000000000" pitchFamily="2" charset="0"/>
              </a:rPr>
              <a:t>Envie de partager de votre temps pour rendre les temps d’animations de vos enfants plus familiaux et créer une dynamique autour de votre accueil de loisirs, en </a:t>
            </a:r>
            <a:r>
              <a:rPr lang="fr-FR" sz="1600" dirty="0" smtClean="0">
                <a:latin typeface="AR CENA" panose="02000000000000000000" pitchFamily="2" charset="0"/>
              </a:rPr>
              <a:t>:</a:t>
            </a:r>
          </a:p>
          <a:p>
            <a:endParaRPr lang="fr-FR" sz="1600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Accompagnant lors de certaines sorties,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Prêtant mains fortes à l’équipe pour des évènements (Noël, </a:t>
            </a:r>
            <a:r>
              <a:rPr lang="fr-FR" sz="1600" dirty="0" err="1">
                <a:latin typeface="AR CENA" panose="02000000000000000000" pitchFamily="2" charset="0"/>
              </a:rPr>
              <a:t>Intercentres</a:t>
            </a:r>
            <a:r>
              <a:rPr lang="fr-FR" sz="1600" dirty="0">
                <a:latin typeface="AR CENA" panose="02000000000000000000" pitchFamily="2" charset="0"/>
              </a:rPr>
              <a:t>…)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Partageant vos compétences lors de temps d’animation avec les enfants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Réfléchissant avec d’autres parents sur des améliorations à proposer dans le fonctionnement des accueils du Val d’</a:t>
            </a:r>
            <a:r>
              <a:rPr lang="fr-FR" sz="1600" dirty="0" err="1">
                <a:latin typeface="AR CENA" panose="02000000000000000000" pitchFamily="2" charset="0"/>
              </a:rPr>
              <a:t>Orbieu</a:t>
            </a:r>
            <a:endParaRPr lang="fr-FR" sz="1600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Se réunissant autour de moments conviviaux : parents, enfants, animateurs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 CENA" panose="02000000000000000000" pitchFamily="2" charset="0"/>
              </a:rPr>
              <a:t>Toute  proposition est discutée, toute participation 1h00, 10 mn, une journée, plusieurs </a:t>
            </a:r>
            <a:r>
              <a:rPr lang="fr-FR" sz="1600" dirty="0" smtClean="0">
                <a:latin typeface="AR CENA" panose="02000000000000000000" pitchFamily="2" charset="0"/>
              </a:rPr>
              <a:t>jours…. Les enfants et l’équipe apprécieront</a:t>
            </a:r>
            <a:endParaRPr lang="fr-FR" sz="1600" dirty="0">
              <a:latin typeface="AR CENA" panose="02000000000000000000" pitchFamily="2" charset="0"/>
            </a:endParaRPr>
          </a:p>
          <a:p>
            <a:pPr marL="285750" indent="-285750">
              <a:buFontTx/>
              <a:buChar char="-"/>
            </a:pPr>
            <a:endParaRPr lang="fr-FR" sz="1600" dirty="0" smtClean="0">
              <a:latin typeface="AR CENA" panose="02000000000000000000" pitchFamily="2" charset="0"/>
            </a:endParaRPr>
          </a:p>
          <a:p>
            <a:endParaRPr lang="fr-FR" sz="1600" dirty="0">
              <a:latin typeface="AR CENA" panose="02000000000000000000" pitchFamily="2" charset="0"/>
            </a:endParaRPr>
          </a:p>
          <a:p>
            <a:pPr algn="ctr"/>
            <a:r>
              <a:rPr lang="fr-FR" sz="1600" b="1" dirty="0">
                <a:latin typeface="AR CENA" panose="02000000000000000000" pitchFamily="2" charset="0"/>
              </a:rPr>
              <a:t>N’hésitez pas à prendre contact avec l’équipe </a:t>
            </a:r>
          </a:p>
          <a:p>
            <a:pPr algn="ctr"/>
            <a:r>
              <a:rPr lang="fr-FR" sz="1600" dirty="0">
                <a:latin typeface="AR CENA" panose="02000000000000000000" pitchFamily="2" charset="0"/>
              </a:rPr>
              <a:t>04-68-32-07-49  </a:t>
            </a:r>
          </a:p>
          <a:p>
            <a:pPr algn="ctr"/>
            <a:r>
              <a:rPr lang="fr-FR" sz="1600" dirty="0">
                <a:latin typeface="AR CENA" panose="02000000000000000000" pitchFamily="2" charset="0"/>
              </a:rPr>
              <a:t>À l’accueil de loisirs ou par mail : </a:t>
            </a:r>
            <a:r>
              <a:rPr lang="fr-FR" sz="1600" dirty="0">
                <a:latin typeface="AR CENA" panose="02000000000000000000" pitchFamily="2" charset="0"/>
                <a:hlinkClick r:id="rId2"/>
              </a:rPr>
              <a:t>fep.lagrasse@gmail.com</a:t>
            </a:r>
            <a:endParaRPr lang="fr-FR" sz="1600" dirty="0">
              <a:latin typeface="AR CENA" panose="02000000000000000000" pitchFamily="2" charset="0"/>
            </a:endParaRPr>
          </a:p>
          <a:p>
            <a:pPr algn="ctr"/>
            <a:endParaRPr lang="fr-FR" sz="1600" dirty="0" smtClean="0">
              <a:latin typeface="AR CENA" panose="02000000000000000000" pitchFamily="2" charset="0"/>
            </a:endParaRPr>
          </a:p>
          <a:p>
            <a:pPr algn="ctr"/>
            <a:endParaRPr lang="fr-FR" sz="1600" dirty="0">
              <a:latin typeface="AR CENA" panose="02000000000000000000" pitchFamily="2" charset="0"/>
            </a:endParaRPr>
          </a:p>
          <a:p>
            <a:pPr algn="ctr"/>
            <a:r>
              <a:rPr lang="fr-FR" sz="1600" dirty="0" smtClean="0">
                <a:latin typeface="AR CENA" panose="02000000000000000000" pitchFamily="2" charset="0"/>
              </a:rPr>
              <a:t>Compte </a:t>
            </a:r>
            <a:r>
              <a:rPr lang="fr-FR" sz="1600" dirty="0" err="1" smtClean="0">
                <a:latin typeface="AR CENA" panose="02000000000000000000" pitchFamily="2" charset="0"/>
              </a:rPr>
              <a:t>instagram</a:t>
            </a:r>
            <a:r>
              <a:rPr lang="fr-FR" sz="1600" dirty="0" smtClean="0">
                <a:latin typeface="AR CENA" panose="02000000000000000000" pitchFamily="2" charset="0"/>
              </a:rPr>
              <a:t> : </a:t>
            </a:r>
            <a:r>
              <a:rPr lang="fr-FR" sz="1600" dirty="0" err="1" smtClean="0">
                <a:latin typeface="AR CENA" panose="02000000000000000000" pitchFamily="2" charset="0"/>
              </a:rPr>
              <a:t>Foyerlagrasse</a:t>
            </a:r>
            <a:endParaRPr lang="fr-FR" sz="1600" dirty="0">
              <a:latin typeface="AR CENA" panose="02000000000000000000" pitchFamily="2" charset="0"/>
            </a:endParaRPr>
          </a:p>
          <a:p>
            <a:pPr algn="ctr"/>
            <a:r>
              <a:rPr lang="fr-FR" sz="1600" b="1" dirty="0" smtClean="0">
                <a:latin typeface="AR CENA" panose="02000000000000000000" pitchFamily="2" charset="0"/>
              </a:rPr>
              <a:t>Compte </a:t>
            </a:r>
            <a:r>
              <a:rPr lang="fr-FR" sz="1600" b="1" dirty="0" err="1">
                <a:latin typeface="AR CENA" panose="02000000000000000000" pitchFamily="2" charset="0"/>
              </a:rPr>
              <a:t>facebook</a:t>
            </a:r>
            <a:r>
              <a:rPr lang="fr-FR" sz="1600" b="1" dirty="0">
                <a:latin typeface="AR CENA" panose="02000000000000000000" pitchFamily="2" charset="0"/>
              </a:rPr>
              <a:t> : </a:t>
            </a:r>
            <a:r>
              <a:rPr lang="fr-FR" sz="1600" b="1" dirty="0">
                <a:latin typeface="AR CENA" panose="02000000000000000000" pitchFamily="2" charset="0"/>
                <a:hlinkClick r:id="rId3"/>
              </a:rPr>
              <a:t> </a:t>
            </a:r>
            <a:r>
              <a:rPr lang="fr-FR" sz="1600" b="1" dirty="0">
                <a:latin typeface="AR CENA" panose="02000000000000000000" pitchFamily="2" charset="0"/>
                <a:hlinkClick r:id="rId4"/>
              </a:rPr>
              <a:t>http://</a:t>
            </a:r>
            <a:r>
              <a:rPr lang="fr-FR" sz="1600" b="1" dirty="0" smtClean="0">
                <a:latin typeface="AR CENA" panose="02000000000000000000" pitchFamily="2" charset="0"/>
                <a:hlinkClick r:id="rId4"/>
              </a:rPr>
              <a:t>www.facebook.com/fep.lagrasse</a:t>
            </a:r>
            <a:endParaRPr lang="fr-FR" sz="1600" b="1" dirty="0" smtClean="0">
              <a:latin typeface="AR CENA" panose="02000000000000000000" pitchFamily="2" charset="0"/>
            </a:endParaRPr>
          </a:p>
          <a:p>
            <a:pPr algn="ctr"/>
            <a:r>
              <a:rPr lang="fr-FR" sz="1600" b="1" dirty="0" smtClean="0">
                <a:latin typeface="AR CENA" panose="02000000000000000000" pitchFamily="2" charset="0"/>
              </a:rPr>
              <a:t>Page </a:t>
            </a:r>
            <a:r>
              <a:rPr lang="fr-FR" sz="1600" b="1" dirty="0" err="1" smtClean="0">
                <a:latin typeface="AR CENA" panose="02000000000000000000" pitchFamily="2" charset="0"/>
              </a:rPr>
              <a:t>facebook</a:t>
            </a:r>
            <a:r>
              <a:rPr lang="fr-FR" sz="1600" b="1" dirty="0" smtClean="0">
                <a:latin typeface="AR CENA" panose="02000000000000000000" pitchFamily="2" charset="0"/>
              </a:rPr>
              <a:t> : </a:t>
            </a:r>
            <a:r>
              <a:rPr lang="fr-FR" sz="1600" b="1" dirty="0" smtClean="0">
                <a:latin typeface="AR CENA" panose="02000000000000000000" pitchFamily="2" charset="0"/>
              </a:rPr>
              <a:t>Foyer Education Populaire </a:t>
            </a:r>
            <a:r>
              <a:rPr lang="fr-FR" sz="1600" b="1" dirty="0" err="1" smtClean="0">
                <a:latin typeface="AR CENA" panose="02000000000000000000" pitchFamily="2" charset="0"/>
              </a:rPr>
              <a:t>Lagrasse</a:t>
            </a:r>
            <a:endParaRPr lang="fr-FR" sz="1600" b="1" dirty="0" smtClean="0">
              <a:latin typeface="AR CENA" panose="02000000000000000000" pitchFamily="2" charset="0"/>
            </a:endParaRPr>
          </a:p>
          <a:p>
            <a:pPr algn="ctr"/>
            <a:r>
              <a:rPr lang="fr-FR" sz="1600" b="1" dirty="0" smtClean="0">
                <a:latin typeface="AR CENA" panose="02000000000000000000" pitchFamily="2" charset="0"/>
              </a:rPr>
              <a:t>Site : </a:t>
            </a:r>
            <a:r>
              <a:rPr lang="fr-FR" sz="1600" b="1" dirty="0" smtClean="0">
                <a:latin typeface="AR CENA" panose="02000000000000000000" pitchFamily="2" charset="0"/>
                <a:hlinkClick r:id="rId5"/>
              </a:rPr>
              <a:t>www.lagrasse.fr</a:t>
            </a:r>
            <a:r>
              <a:rPr lang="fr-FR" sz="1600" b="1" dirty="0" smtClean="0">
                <a:latin typeface="AR CENA" panose="02000000000000000000" pitchFamily="2" charset="0"/>
              </a:rPr>
              <a:t>  onglet : enfance/enseignement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D38FE7E-D3F8-4038-9C9A-87851BBF9123}"/>
              </a:ext>
            </a:extLst>
          </p:cNvPr>
          <p:cNvSpPr txBox="1"/>
          <p:nvPr/>
        </p:nvSpPr>
        <p:spPr>
          <a:xfrm>
            <a:off x="145657" y="92334"/>
            <a:ext cx="5648240" cy="6309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LE FEP C’est QUOI?          		</a:t>
            </a:r>
            <a:endParaRPr lang="fr-FR" dirty="0" smtClean="0"/>
          </a:p>
          <a:p>
            <a:endParaRPr lang="fr-FR" sz="1600" dirty="0">
              <a:latin typeface="AR CENA" panose="02000000000000000000" pitchFamily="2" charset="0"/>
            </a:endParaRPr>
          </a:p>
          <a:p>
            <a:r>
              <a:rPr lang="fr-FR" sz="1600" dirty="0" smtClean="0">
                <a:latin typeface="AR CENA" panose="02000000000000000000" pitchFamily="2" charset="0"/>
              </a:rPr>
              <a:t>Le </a:t>
            </a:r>
            <a:r>
              <a:rPr lang="fr-FR" sz="1600" dirty="0">
                <a:latin typeface="AR CENA" panose="02000000000000000000" pitchFamily="2" charset="0"/>
              </a:rPr>
              <a:t>Foyer d’Education Populaire est une association loi 1901. L’organisation des accueils de loisirs fait partie de ses activités depuis 1989.</a:t>
            </a:r>
          </a:p>
          <a:p>
            <a:pPr algn="just"/>
            <a:r>
              <a:rPr lang="fr-FR" sz="1600" dirty="0">
                <a:latin typeface="AR CENA" panose="02000000000000000000" pitchFamily="2" charset="0"/>
              </a:rPr>
              <a:t>Un conseil d’administration de 11 personnes se réunit régulièrement pour réfléchir à l’avenir des activités de l’association</a:t>
            </a:r>
            <a:r>
              <a:rPr lang="fr-FR" sz="1600" dirty="0" smtClean="0">
                <a:latin typeface="AR CENA" panose="02000000000000000000" pitchFamily="2" charset="0"/>
              </a:rPr>
              <a:t>.</a:t>
            </a: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r>
              <a:rPr lang="fr-FR" sz="1600" b="1" u="sng" dirty="0">
                <a:latin typeface="AR CENA" panose="02000000000000000000" pitchFamily="2" charset="0"/>
              </a:rPr>
              <a:t>Président</a:t>
            </a:r>
            <a:r>
              <a:rPr lang="fr-FR" sz="1600" dirty="0">
                <a:latin typeface="AR CENA" panose="02000000000000000000" pitchFamily="2" charset="0"/>
              </a:rPr>
              <a:t> : Alain </a:t>
            </a:r>
            <a:r>
              <a:rPr lang="fr-FR" sz="1600" dirty="0" err="1" smtClean="0">
                <a:latin typeface="AR CENA" panose="02000000000000000000" pitchFamily="2" charset="0"/>
              </a:rPr>
              <a:t>Rieunier</a:t>
            </a:r>
            <a:endParaRPr lang="fr-FR" sz="1600" dirty="0" smtClean="0">
              <a:latin typeface="AR CENA" panose="02000000000000000000" pitchFamily="2" charset="0"/>
            </a:endParaRP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r>
              <a:rPr lang="fr-FR" sz="1600" b="1" u="sng" dirty="0">
                <a:latin typeface="AR CENA" panose="02000000000000000000" pitchFamily="2" charset="0"/>
              </a:rPr>
              <a:t>Trésorière et adjoint </a:t>
            </a:r>
            <a:r>
              <a:rPr lang="fr-FR" sz="1600" dirty="0">
                <a:latin typeface="AR CENA" panose="02000000000000000000" pitchFamily="2" charset="0"/>
              </a:rPr>
              <a:t>: Caroline </a:t>
            </a:r>
            <a:r>
              <a:rPr lang="fr-FR" sz="1600" dirty="0" err="1">
                <a:latin typeface="AR CENA" panose="02000000000000000000" pitchFamily="2" charset="0"/>
              </a:rPr>
              <a:t>Spoli</a:t>
            </a:r>
            <a:r>
              <a:rPr lang="fr-FR" sz="1600" dirty="0">
                <a:latin typeface="AR CENA" panose="02000000000000000000" pitchFamily="2" charset="0"/>
              </a:rPr>
              <a:t>, Jean-Luc </a:t>
            </a:r>
            <a:r>
              <a:rPr lang="fr-FR" sz="1600" dirty="0" smtClean="0">
                <a:latin typeface="AR CENA" panose="02000000000000000000" pitchFamily="2" charset="0"/>
              </a:rPr>
              <a:t>Bonzom</a:t>
            </a: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r>
              <a:rPr lang="fr-FR" sz="1600" b="1" u="sng" dirty="0" smtClean="0">
                <a:latin typeface="AR CENA" panose="02000000000000000000" pitchFamily="2" charset="0"/>
              </a:rPr>
              <a:t>Secrétaire </a:t>
            </a:r>
            <a:r>
              <a:rPr lang="fr-FR" sz="1600" dirty="0" smtClean="0">
                <a:latin typeface="AR CENA" panose="02000000000000000000" pitchFamily="2" charset="0"/>
              </a:rPr>
              <a:t>: Marie-Pierre Goût  </a:t>
            </a:r>
          </a:p>
          <a:p>
            <a:pPr algn="just"/>
            <a:endParaRPr lang="fr-FR" dirty="0"/>
          </a:p>
          <a:p>
            <a:pPr algn="just"/>
            <a:r>
              <a:rPr lang="fr-FR" sz="1600" b="1" u="sng" dirty="0" smtClean="0">
                <a:latin typeface="AR CENA" panose="02000000000000000000" pitchFamily="2" charset="0"/>
              </a:rPr>
              <a:t>Directrice</a:t>
            </a:r>
            <a:r>
              <a:rPr lang="fr-FR" sz="1600" dirty="0" smtClean="0">
                <a:latin typeface="AR CENA" panose="02000000000000000000" pitchFamily="2" charset="0"/>
              </a:rPr>
              <a:t>  </a:t>
            </a:r>
            <a:r>
              <a:rPr lang="fr-FR" sz="1600" dirty="0">
                <a:latin typeface="AR CENA" panose="02000000000000000000" pitchFamily="2" charset="0"/>
              </a:rPr>
              <a:t>: Laetitia </a:t>
            </a:r>
            <a:r>
              <a:rPr lang="fr-FR" sz="1600" dirty="0" smtClean="0">
                <a:latin typeface="AR CENA" panose="02000000000000000000" pitchFamily="2" charset="0"/>
              </a:rPr>
              <a:t>Lopez </a:t>
            </a:r>
            <a:endParaRPr lang="fr-FR" sz="1600" dirty="0">
              <a:latin typeface="AR CENA" panose="02000000000000000000" pitchFamily="2" charset="0"/>
            </a:endParaRPr>
          </a:p>
          <a:p>
            <a:pPr algn="just"/>
            <a:endParaRPr lang="fr-FR" sz="1600" dirty="0" smtClean="0">
              <a:latin typeface="AR CENA" panose="02000000000000000000" pitchFamily="2" charset="0"/>
            </a:endParaRP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r>
              <a:rPr lang="fr-FR" sz="1600" dirty="0">
                <a:latin typeface="AR CENA" panose="02000000000000000000" pitchFamily="2" charset="0"/>
              </a:rPr>
              <a:t>Tout au long de l’année, nous travaillons avec des stagiaires, L’accueil de loisirs est un terrain d’apprentissage, encadré par du personnel formé.</a:t>
            </a: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r>
              <a:rPr lang="fr-FR" sz="1600" dirty="0">
                <a:latin typeface="AR CENA" panose="02000000000000000000" pitchFamily="2" charset="0"/>
              </a:rPr>
              <a:t>D’autres activités sont au programme de l’asso : Si vous souhaitez animer une activité, prenez contact avec nous.</a:t>
            </a: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  <a:p>
            <a:pPr algn="just"/>
            <a:endParaRPr lang="fr-FR" sz="1600" dirty="0" smtClean="0">
              <a:latin typeface="AR CENA" panose="02000000000000000000" pitchFamily="2" charset="0"/>
            </a:endParaRPr>
          </a:p>
          <a:p>
            <a:pPr algn="just"/>
            <a:endParaRPr lang="fr-FR" sz="16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918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364</Words>
  <Application>Microsoft Office PowerPoint</Application>
  <PresentationFormat>Grand écran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 CENA</vt:lpstr>
      <vt:lpstr>Arial</vt:lpstr>
      <vt:lpstr>Calibri</vt:lpstr>
      <vt:lpstr>Times New Roman</vt:lpstr>
      <vt:lpstr>Trebuchet MS</vt:lpstr>
      <vt:lpstr>Wingdings 3</vt:lpstr>
      <vt:lpstr>Facette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AAA</dc:creator>
  <cp:lastModifiedBy>AAA</cp:lastModifiedBy>
  <cp:revision>20</cp:revision>
  <cp:lastPrinted>2019-08-13T14:07:48Z</cp:lastPrinted>
  <dcterms:created xsi:type="dcterms:W3CDTF">2017-06-28T11:42:04Z</dcterms:created>
  <dcterms:modified xsi:type="dcterms:W3CDTF">2019-08-13T14:09:28Z</dcterms:modified>
</cp:coreProperties>
</file>